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4" r:id="rId6"/>
    <p:sldId id="260" r:id="rId7"/>
    <p:sldId id="279" r:id="rId8"/>
    <p:sldId id="280" r:id="rId9"/>
    <p:sldId id="281" r:id="rId10"/>
    <p:sldId id="282" r:id="rId11"/>
    <p:sldId id="283" r:id="rId12"/>
    <p:sldId id="273" r:id="rId13"/>
    <p:sldId id="278" r:id="rId14"/>
    <p:sldId id="261" r:id="rId15"/>
    <p:sldId id="262" r:id="rId16"/>
    <p:sldId id="263" r:id="rId17"/>
    <p:sldId id="264" r:id="rId18"/>
    <p:sldId id="265" r:id="rId19"/>
    <p:sldId id="268" r:id="rId20"/>
    <p:sldId id="269" r:id="rId21"/>
    <p:sldId id="271" r:id="rId22"/>
    <p:sldId id="272" r:id="rId23"/>
    <p:sldId id="274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94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2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58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2D050"/>
                </a:solidFill>
                <a:latin typeface="Segoe WP" panose="020B0502040204020203" pitchFamily="34" charset="0"/>
                <a:cs typeface="Segoe WP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92D050"/>
                </a:solidFill>
              </a:defRPr>
            </a:lvl1pPr>
            <a:lvl2pPr>
              <a:defRPr>
                <a:solidFill>
                  <a:srgbClr val="92D050"/>
                </a:solidFill>
              </a:defRPr>
            </a:lvl2pPr>
            <a:lvl3pPr>
              <a:defRPr>
                <a:solidFill>
                  <a:srgbClr val="92D050"/>
                </a:solidFill>
              </a:defRPr>
            </a:lvl3pPr>
            <a:lvl4pPr>
              <a:defRPr>
                <a:solidFill>
                  <a:srgbClr val="92D050"/>
                </a:solidFill>
              </a:defRPr>
            </a:lvl4pPr>
            <a:lvl5pPr>
              <a:defRPr>
                <a:solidFill>
                  <a:srgbClr val="92D05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90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7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10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5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63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8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515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95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18A73-5130-4E38-8C1E-6F9D4DCD043E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65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9983" y="970384"/>
            <a:ext cx="9144000" cy="83975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92D050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Real-time Global Illumination</a:t>
            </a:r>
            <a:endParaRPr lang="en-US" sz="5400" dirty="0">
              <a:solidFill>
                <a:srgbClr val="92D050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9983" y="2081148"/>
            <a:ext cx="9144000" cy="1655762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Introduction to a voxel-based hybrid method</a:t>
            </a:r>
          </a:p>
          <a:p>
            <a:endParaRPr lang="en-US" dirty="0" smtClean="0">
              <a:solidFill>
                <a:srgbClr val="92D050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Che Sun</a:t>
            </a:r>
            <a:endParaRPr lang="en-US" dirty="0">
              <a:solidFill>
                <a:schemeClr val="bg1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25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76924"/>
            <a:ext cx="10515600" cy="5767753"/>
          </a:xfrm>
        </p:spPr>
        <p:txBody>
          <a:bodyPr/>
          <a:lstStyle/>
          <a:p>
            <a:r>
              <a:rPr lang="en-US" dirty="0" smtClean="0"/>
              <a:t>VPL Shadow Maps (</a:t>
            </a:r>
            <a:r>
              <a:rPr lang="en-US" dirty="0" err="1" smtClean="0"/>
              <a:t>Paraboloid</a:t>
            </a:r>
            <a:r>
              <a:rPr lang="en-US" dirty="0" smtClean="0"/>
              <a:t> Shadow Maps)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Traditional Shadow Maps have limited field of view (FOV)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PSM can cover 180 degree field of view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798"/>
          </a:xfrm>
        </p:spPr>
        <p:txBody>
          <a:bodyPr>
            <a:normAutofit fontScale="90000"/>
          </a:bodyPr>
          <a:lstStyle/>
          <a:p>
            <a:r>
              <a:rPr lang="en-US" dirty="0"/>
              <a:t>P</a:t>
            </a:r>
            <a:r>
              <a:rPr lang="en-US" dirty="0" smtClean="0"/>
              <a:t>rerequisites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843" y="2604723"/>
            <a:ext cx="3032065" cy="3043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313" y="2604723"/>
            <a:ext cx="3035118" cy="30469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836" y="2604724"/>
            <a:ext cx="3066379" cy="304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24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3816"/>
            <a:ext cx="10515600" cy="5705230"/>
          </a:xfrm>
        </p:spPr>
        <p:txBody>
          <a:bodyPr/>
          <a:lstStyle/>
          <a:p>
            <a:r>
              <a:rPr lang="en-US" dirty="0" smtClean="0"/>
              <a:t>Temporal Coherence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Cache and reuse the  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  current result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Amortized computation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8690"/>
          </a:xfrm>
        </p:spPr>
        <p:txBody>
          <a:bodyPr>
            <a:normAutofit fontScale="90000"/>
          </a:bodyPr>
          <a:lstStyle/>
          <a:p>
            <a:r>
              <a:rPr lang="en-US" dirty="0"/>
              <a:t>P</a:t>
            </a:r>
            <a:r>
              <a:rPr lang="en-US" dirty="0" smtClean="0"/>
              <a:t>rerequisites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276" y="1222021"/>
            <a:ext cx="5872416" cy="24943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590" y="3927457"/>
            <a:ext cx="9798722" cy="269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64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5502031"/>
          </a:xfrm>
        </p:spPr>
        <p:txBody>
          <a:bodyPr/>
          <a:lstStyle/>
          <a:p>
            <a:r>
              <a:rPr lang="en-US" dirty="0" smtClean="0"/>
              <a:t>Real-time Global Ray-bundles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Rasterization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of Original Scene (Slow)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Rasterization</a:t>
            </a:r>
            <a:r>
              <a:rPr lang="en-US" dirty="0" smtClean="0">
                <a:solidFill>
                  <a:schemeClr val="bg1"/>
                </a:solidFill>
              </a:rPr>
              <a:t> of Point-based Scene (Fast)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29" y="2565725"/>
            <a:ext cx="7331233" cy="409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80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213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Real-time Bidirectional Path Tracing via </a:t>
            </a:r>
            <a:r>
              <a:rPr lang="en-US" sz="3200" dirty="0" err="1" smtClean="0"/>
              <a:t>Rasterization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47262"/>
            <a:ext cx="10515600" cy="563489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Current Issue - still too slow !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43" y="1573092"/>
            <a:ext cx="6355774" cy="50309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787" y="1573092"/>
            <a:ext cx="3797343" cy="279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707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Our Improved Bidirectional Path Tracing</a:t>
            </a:r>
            <a:endParaRPr lang="en-US" sz="3200" dirty="0"/>
          </a:p>
        </p:txBody>
      </p:sp>
      <p:pic>
        <p:nvPicPr>
          <p:cNvPr id="50" name="Content Placeholder 4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88" y="1187819"/>
            <a:ext cx="9864012" cy="5670181"/>
          </a:xfrm>
        </p:spPr>
      </p:pic>
      <p:sp>
        <p:nvSpPr>
          <p:cNvPr id="51" name="Rounded Rectangle 50"/>
          <p:cNvSpPr/>
          <p:nvPr/>
        </p:nvSpPr>
        <p:spPr>
          <a:xfrm>
            <a:off x="10663723" y="6025629"/>
            <a:ext cx="149290" cy="149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0860055" y="5928631"/>
            <a:ext cx="67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Data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10663723" y="6403319"/>
            <a:ext cx="157065" cy="15862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0860055" y="6297963"/>
            <a:ext cx="1212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Algorithm</a:t>
            </a: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25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153"/>
          </a:xfrm>
        </p:spPr>
        <p:txBody>
          <a:bodyPr/>
          <a:lstStyle/>
          <a:p>
            <a:r>
              <a:rPr lang="en-US" dirty="0" smtClean="0"/>
              <a:t>Technique Dependency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34278"/>
            <a:ext cx="10441482" cy="5442004"/>
          </a:xfrm>
        </p:spPr>
      </p:pic>
    </p:spTree>
    <p:extLst>
      <p:ext uri="{BB962C8B-B14F-4D97-AF65-F5344CB8AC3E}">
        <p14:creationId xmlns:p14="http://schemas.microsoft.com/office/powerpoint/2010/main" val="223518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1830"/>
          </a:xfrm>
        </p:spPr>
        <p:txBody>
          <a:bodyPr/>
          <a:lstStyle/>
          <a:p>
            <a:r>
              <a:rPr lang="en-US" dirty="0" smtClean="0"/>
              <a:t>Real-time Virtual Point Lights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6956"/>
            <a:ext cx="10515600" cy="5439746"/>
          </a:xfrm>
        </p:spPr>
        <p:txBody>
          <a:bodyPr/>
          <a:lstStyle/>
          <a:p>
            <a:r>
              <a:rPr lang="en-US" dirty="0" smtClean="0"/>
              <a:t>Naïve Implementation of Instant </a:t>
            </a:r>
            <a:r>
              <a:rPr lang="en-US" dirty="0" err="1" smtClean="0"/>
              <a:t>Radiosity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Depends on VPL Shadow Maps (Very slow!)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Classic Singularity Issue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66" y="2827175"/>
            <a:ext cx="3957736" cy="3957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278" y="2827174"/>
            <a:ext cx="3957737" cy="39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66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78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Resolving the Singularity Issue by Clamping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2310"/>
            <a:ext cx="10515600" cy="5542384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Code Fragment</a:t>
            </a: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vec3</a:t>
            </a:r>
            <a:r>
              <a:rPr lang="en-US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nn-NO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VPLCount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++</a:t>
            </a:r>
            <a:r>
              <a:rPr lang="nn-NO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endParaRPr lang="nn-NO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4EC9B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VPLBuffer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vpls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WorldNormal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WorldNormal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2.0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PositionWorld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WorldPosition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length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cos0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max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dot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NormalWorld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cos1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max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dot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WorldNormal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geometricTerm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cos0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cos1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max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BounceSingularity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MaterialColor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Flux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geometricTerm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D63C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PI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gl_FragData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vec4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7191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Resolving the VPL Shadow Maps Issue by </a:t>
            </a:r>
            <a:r>
              <a:rPr lang="en-US" sz="3200" dirty="0" err="1" smtClean="0"/>
              <a:t>Voxelization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 Tests by Shadow Maps</a:t>
            </a:r>
          </a:p>
          <a:p>
            <a:r>
              <a:rPr lang="en-US" dirty="0" smtClean="0"/>
              <a:t>Visibility Tests by Voxel Grid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11" y="2986802"/>
            <a:ext cx="3671057" cy="3665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023" y="2986801"/>
            <a:ext cx="3671043" cy="36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42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Path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Robust Method Resolving the Singularity Issue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Connect the shading path from both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the VPL and Camera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Importance Sampling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557" y="2905380"/>
            <a:ext cx="3818689" cy="327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51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Rendering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x is the point being shaded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 smtClean="0"/>
                  <a:t> is the outgoing direction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 smtClean="0"/>
                  <a:t> is the incident direction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 smtClean="0"/>
                  <a:t> is the angle between the normal of shading point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b="0" dirty="0" smtClean="0"/>
                  <a:t> is bidirectional reflectance distribution function (BRDF)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3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Generation of Camera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each point being shaded, randomly generate N paths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Shooting rays into original scene is slow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Shooting rays into voxel grid is fast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For all points being shaded, randomly generate N paths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Global ray-bundles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Hardware friendly by using GPU rasterizer</a:t>
            </a:r>
          </a:p>
        </p:txBody>
      </p:sp>
    </p:spTree>
    <p:extLst>
      <p:ext uri="{BB962C8B-B14F-4D97-AF65-F5344CB8AC3E}">
        <p14:creationId xmlns:p14="http://schemas.microsoft.com/office/powerpoint/2010/main" val="658706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of Voxel-based technique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My current implementation of Scene </a:t>
                </a:r>
                <a:r>
                  <a:rPr lang="en-US" dirty="0" err="1"/>
                  <a:t>V</a:t>
                </a:r>
                <a:r>
                  <a:rPr lang="en-US" dirty="0" err="1" smtClean="0"/>
                  <a:t>oxelization</a:t>
                </a:r>
                <a:r>
                  <a:rPr lang="en-US" dirty="0" smtClean="0"/>
                  <a:t>  (65000 triangles)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64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voxel grid (1.48 </a:t>
                </a:r>
                <a:r>
                  <a:rPr lang="en-US" dirty="0" err="1">
                    <a:solidFill>
                      <a:schemeClr val="bg1"/>
                    </a:solidFill>
                  </a:rPr>
                  <a:t>ms</a:t>
                </a:r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128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voxel grid (2.8 </a:t>
                </a:r>
                <a:r>
                  <a:rPr lang="en-US" dirty="0" err="1">
                    <a:solidFill>
                      <a:schemeClr val="bg1"/>
                    </a:solidFill>
                  </a:rPr>
                  <a:t>ms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)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My current implementation of Ray Marching on GPU</a:t>
                </a:r>
                <a:endParaRPr lang="en-US" dirty="0"/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Running on compute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shader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, marching a ray through voxel grid (</a:t>
                </a:r>
                <a:r>
                  <a:rPr lang="en-US" dirty="0">
                    <a:solidFill>
                      <a:schemeClr val="bg1"/>
                    </a:solidFill>
                  </a:rPr>
                  <a:t>0.02 </a:t>
                </a:r>
                <a:r>
                  <a:rPr lang="en-US" dirty="0" err="1">
                    <a:solidFill>
                      <a:schemeClr val="bg1"/>
                    </a:solidFill>
                  </a:rPr>
                  <a:t>ms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040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Generation of Light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Quasi-Monte Carlo Random Walk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Ground truth but slow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Keller, Alexander. "Instant </a:t>
            </a:r>
            <a:r>
              <a:rPr lang="en-US" dirty="0" err="1">
                <a:solidFill>
                  <a:schemeClr val="bg1"/>
                </a:solidFill>
              </a:rPr>
              <a:t>radiosity</a:t>
            </a:r>
            <a:r>
              <a:rPr lang="en-US" dirty="0">
                <a:solidFill>
                  <a:schemeClr val="bg1"/>
                </a:solidFill>
              </a:rPr>
              <a:t>." </a:t>
            </a:r>
            <a:r>
              <a:rPr lang="en-US" i="1" dirty="0">
                <a:solidFill>
                  <a:schemeClr val="bg1"/>
                </a:solidFill>
              </a:rPr>
              <a:t>Proceedings of the 24th annual conference on Computer graphics and interactive techniques</a:t>
            </a:r>
            <a:r>
              <a:rPr lang="en-US" dirty="0">
                <a:solidFill>
                  <a:schemeClr val="bg1"/>
                </a:solidFill>
              </a:rPr>
              <a:t>. ACM Press/Addison-Wesley Publishing Co., 1997.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Reflective Shadow Maps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Approximation but fast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bg1"/>
                </a:solidFill>
              </a:rPr>
              <a:t>Dachsbacher</a:t>
            </a:r>
            <a:r>
              <a:rPr lang="en-US" dirty="0">
                <a:solidFill>
                  <a:schemeClr val="bg1"/>
                </a:solidFill>
              </a:rPr>
              <a:t>, Carsten, and Marc </a:t>
            </a:r>
            <a:r>
              <a:rPr lang="en-US" dirty="0" err="1">
                <a:solidFill>
                  <a:schemeClr val="bg1"/>
                </a:solidFill>
              </a:rPr>
              <a:t>Stamminger</a:t>
            </a:r>
            <a:r>
              <a:rPr lang="en-US" dirty="0">
                <a:solidFill>
                  <a:schemeClr val="bg1"/>
                </a:solidFill>
              </a:rPr>
              <a:t>. "Reflective shadow maps." </a:t>
            </a:r>
            <a:r>
              <a:rPr lang="en-US" i="1" dirty="0">
                <a:solidFill>
                  <a:schemeClr val="bg1"/>
                </a:solidFill>
              </a:rPr>
              <a:t>Proceedings of the 2005 symposium on Interactive 3D graphics and games</a:t>
            </a:r>
            <a:r>
              <a:rPr lang="en-US" dirty="0">
                <a:solidFill>
                  <a:schemeClr val="bg1"/>
                </a:solidFill>
              </a:rPr>
              <a:t>. ACM, 2005.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604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Advanced </a:t>
            </a:r>
            <a:r>
              <a:rPr lang="en-US" sz="3200" dirty="0" err="1" smtClean="0"/>
              <a:t>Shader</a:t>
            </a:r>
            <a:r>
              <a:rPr lang="en-US" sz="3200" dirty="0" smtClean="0"/>
              <a:t> Programming via </a:t>
            </a:r>
            <a:r>
              <a:rPr lang="en-US" sz="3200" dirty="0" err="1" smtClean="0"/>
              <a:t>Shader</a:t>
            </a:r>
            <a:r>
              <a:rPr lang="en-US" sz="3200" dirty="0" smtClean="0"/>
              <a:t> Model 5.0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0560"/>
          </a:xfrm>
        </p:spPr>
        <p:txBody>
          <a:bodyPr>
            <a:normAutofit/>
          </a:bodyPr>
          <a:lstStyle/>
          <a:p>
            <a:r>
              <a:rPr lang="en-US" dirty="0" smtClean="0"/>
              <a:t>OpenGL 4.3 Specification</a:t>
            </a:r>
          </a:p>
          <a:p>
            <a:pPr lvl="1"/>
            <a:r>
              <a:rPr lang="en-US" dirty="0" err="1" smtClean="0"/>
              <a:t>Shaders</a:t>
            </a:r>
            <a:endParaRPr lang="en-US" dirty="0" smtClean="0"/>
          </a:p>
          <a:p>
            <a:pPr lvl="2"/>
            <a:r>
              <a:rPr lang="en-US" dirty="0">
                <a:solidFill>
                  <a:schemeClr val="bg1"/>
                </a:solidFill>
              </a:rPr>
              <a:t>Vertex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 err="1">
                <a:solidFill>
                  <a:schemeClr val="bg1"/>
                </a:solidFill>
              </a:rPr>
              <a:t>Tesselation</a:t>
            </a:r>
            <a:r>
              <a:rPr lang="en-US" dirty="0">
                <a:solidFill>
                  <a:schemeClr val="bg1"/>
                </a:solidFill>
              </a:rPr>
              <a:t> Control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 err="1">
                <a:solidFill>
                  <a:schemeClr val="bg1"/>
                </a:solidFill>
              </a:rPr>
              <a:t>Tesselation</a:t>
            </a:r>
            <a:r>
              <a:rPr lang="en-US" dirty="0">
                <a:solidFill>
                  <a:schemeClr val="bg1"/>
                </a:solidFill>
              </a:rPr>
              <a:t> Evaluation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Geometry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Fragment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Compute </a:t>
            </a:r>
            <a:r>
              <a:rPr lang="en-US" dirty="0" err="1" smtClean="0">
                <a:solidFill>
                  <a:schemeClr val="bg1"/>
                </a:solidFill>
              </a:rPr>
              <a:t>Shader</a:t>
            </a:r>
            <a:endParaRPr lang="en-US" dirty="0" smtClean="0"/>
          </a:p>
          <a:p>
            <a:pPr lvl="1"/>
            <a:r>
              <a:rPr lang="en-US" dirty="0" smtClean="0"/>
              <a:t>Improved GPU Memory Programming Model</a:t>
            </a:r>
          </a:p>
          <a:p>
            <a:pPr lvl="2"/>
            <a:r>
              <a:rPr lang="en-US" dirty="0" err="1" smtClean="0">
                <a:solidFill>
                  <a:schemeClr val="bg1"/>
                </a:solidFill>
              </a:rPr>
              <a:t>Shader</a:t>
            </a:r>
            <a:r>
              <a:rPr lang="en-US" dirty="0" smtClean="0">
                <a:solidFill>
                  <a:schemeClr val="bg1"/>
                </a:solidFill>
              </a:rPr>
              <a:t> Atomic Operations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GPU Memory Random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ccess Model (Structured Buffer)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Avoid CPU-GPU Interaction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Indirect Command Buffer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452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65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Integration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 technique for numerical integration using random numbers</a:t>
                </a:r>
              </a:p>
              <a:p>
                <a:r>
                  <a:rPr lang="en-US" dirty="0" smtClean="0"/>
                  <a:t>Monte Carlo Estimator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 is integrand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 is probability density function (PDF)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003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State-of-the-art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Real-time Monte Carlo Methods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Many-light based method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Voxelization</a:t>
            </a:r>
            <a:r>
              <a:rPr lang="en-US" dirty="0" smtClean="0">
                <a:solidFill>
                  <a:schemeClr val="bg1"/>
                </a:solidFill>
              </a:rPr>
              <a:t> based method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Image-space based method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Real-time Partial Differential Equation (PDE) based Method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Numerical PDE solver of diffusion equation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500" y="718525"/>
            <a:ext cx="5261681" cy="318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9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08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 have been doing?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2492"/>
            <a:ext cx="10515600" cy="332935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Study state-of-the-art real-time global illumination methods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Try to come up with some idea(s) to accelerate real-time GI computation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Try to construct a robust global illumination rendering framework (not a game engine)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Learn advanced </a:t>
            </a:r>
            <a:r>
              <a:rPr lang="en-US" dirty="0" err="1" smtClean="0">
                <a:solidFill>
                  <a:schemeClr val="bg1"/>
                </a:solidFill>
              </a:rPr>
              <a:t>shader</a:t>
            </a:r>
            <a:r>
              <a:rPr lang="en-US" dirty="0" smtClean="0">
                <a:solidFill>
                  <a:schemeClr val="bg1"/>
                </a:solidFill>
              </a:rPr>
              <a:t> programming skills, which is very cool!</a:t>
            </a:r>
          </a:p>
        </p:txBody>
      </p:sp>
    </p:spTree>
    <p:extLst>
      <p:ext uri="{BB962C8B-B14F-4D97-AF65-F5344CB8AC3E}">
        <p14:creationId xmlns:p14="http://schemas.microsoft.com/office/powerpoint/2010/main" val="1197679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Novel Voxel-based Hybrid Method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Based on …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Tokuyoshi</a:t>
            </a:r>
            <a:r>
              <a:rPr lang="en-US" dirty="0">
                <a:solidFill>
                  <a:schemeClr val="bg1"/>
                </a:solidFill>
              </a:rPr>
              <a:t>, Yusuke, and Shinji Ogaki. "Real-time bidirectional path tracing via </a:t>
            </a:r>
            <a:r>
              <a:rPr lang="en-US" dirty="0" err="1">
                <a:solidFill>
                  <a:schemeClr val="bg1"/>
                </a:solidFill>
              </a:rPr>
              <a:t>rasterization</a:t>
            </a:r>
            <a:r>
              <a:rPr lang="en-US" dirty="0">
                <a:solidFill>
                  <a:schemeClr val="bg1"/>
                </a:solidFill>
              </a:rPr>
              <a:t>." </a:t>
            </a:r>
            <a:r>
              <a:rPr lang="en-US" i="1" dirty="0">
                <a:solidFill>
                  <a:schemeClr val="bg1"/>
                </a:solidFill>
              </a:rPr>
              <a:t>Proceedings of the ACM SIGGRAPH Symposium on Interactive 3D Graphics and Games</a:t>
            </a:r>
            <a:r>
              <a:rPr lang="en-US" dirty="0">
                <a:solidFill>
                  <a:schemeClr val="bg1"/>
                </a:solidFill>
              </a:rPr>
              <a:t>. ACM, 2012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Thiedemann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Sinje</a:t>
            </a:r>
            <a:r>
              <a:rPr lang="en-US" dirty="0">
                <a:solidFill>
                  <a:schemeClr val="bg1"/>
                </a:solidFill>
              </a:rPr>
              <a:t>, et al. "Voxel-based global illumination." </a:t>
            </a:r>
            <a:r>
              <a:rPr lang="en-US" i="1" dirty="0">
                <a:solidFill>
                  <a:schemeClr val="bg1"/>
                </a:solidFill>
              </a:rPr>
              <a:t>Symposium on Interactive 3D Graphics and Games</a:t>
            </a:r>
            <a:r>
              <a:rPr lang="en-US" dirty="0">
                <a:solidFill>
                  <a:schemeClr val="bg1"/>
                </a:solidFill>
              </a:rPr>
              <a:t>. ACM, 2011.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Crassin</a:t>
            </a:r>
            <a:r>
              <a:rPr lang="en-US" dirty="0">
                <a:solidFill>
                  <a:schemeClr val="bg1"/>
                </a:solidFill>
              </a:rPr>
              <a:t>, Cyril, et al. "Interactive indirect illumination using voxel cone tracing." </a:t>
            </a:r>
            <a:r>
              <a:rPr lang="en-US" i="1" dirty="0">
                <a:solidFill>
                  <a:schemeClr val="bg1"/>
                </a:solidFill>
              </a:rPr>
              <a:t>Computer Graphics Forum</a:t>
            </a:r>
            <a:r>
              <a:rPr lang="en-US" dirty="0">
                <a:solidFill>
                  <a:schemeClr val="bg1"/>
                </a:solidFill>
              </a:rPr>
              <a:t>. Vol. 30. No. 7. Blackwell Publishing Ltd, 2011.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1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4413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rerequisites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7014"/>
                <a:ext cx="10515600" cy="5548923"/>
              </a:xfrm>
            </p:spPr>
            <p:txBody>
              <a:bodyPr/>
              <a:lstStyle/>
              <a:p>
                <a:r>
                  <a:rPr lang="en-US" dirty="0" smtClean="0"/>
                  <a:t>G-buffer and Deferred Shading</a:t>
                </a:r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A screen-space shading technique</a:t>
                </a:r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Reduce the lighting 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 complexity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Stored in Multiple 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 Render Targets (MRT)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7014"/>
                <a:ext cx="10515600" cy="5548923"/>
              </a:xfrm>
              <a:blipFill rotWithShape="0">
                <a:blip r:embed="rId2"/>
                <a:stretch>
                  <a:fillRect l="-1043" t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536" y="2254119"/>
            <a:ext cx="2907664" cy="2169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269" y="2254118"/>
            <a:ext cx="2893461" cy="21693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795" y="4505732"/>
            <a:ext cx="2915405" cy="21879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269" y="4532432"/>
            <a:ext cx="2883578" cy="216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9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3569"/>
            <a:ext cx="10515600" cy="5564554"/>
          </a:xfrm>
        </p:spPr>
        <p:txBody>
          <a:bodyPr/>
          <a:lstStyle/>
          <a:p>
            <a:r>
              <a:rPr lang="en-US" dirty="0" smtClean="0"/>
              <a:t>Reflective Shadow Maps (RSM)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Capture direct </a:t>
            </a:r>
            <a:r>
              <a:rPr lang="en-US" dirty="0">
                <a:solidFill>
                  <a:schemeClr val="bg1"/>
                </a:solidFill>
              </a:rPr>
              <a:t>l</a:t>
            </a:r>
            <a:r>
              <a:rPr lang="en-US" dirty="0" smtClean="0">
                <a:solidFill>
                  <a:schemeClr val="bg1"/>
                </a:solidFill>
              </a:rPr>
              <a:t>ighting using MRT similar to G-buffer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Sample RSM and create virtual point lights in image space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5675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rerequisites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68" y="2597518"/>
            <a:ext cx="1853263" cy="1856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316" y="2597517"/>
            <a:ext cx="1869226" cy="18728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27" y="2597517"/>
            <a:ext cx="1874758" cy="18784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68" y="4557775"/>
            <a:ext cx="1853263" cy="1856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160" y="4557774"/>
            <a:ext cx="1869382" cy="18730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71" y="4557774"/>
            <a:ext cx="1880384" cy="187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3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5078"/>
            <a:ext cx="10515600" cy="5713045"/>
          </a:xfrm>
        </p:spPr>
        <p:txBody>
          <a:bodyPr/>
          <a:lstStyle/>
          <a:p>
            <a:r>
              <a:rPr lang="en-US" dirty="0" smtClean="0"/>
              <a:t>Interleaved Sampling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Form an interleaved sampling pattern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Each pixel only samples a subset of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the original function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952"/>
          </a:xfrm>
        </p:spPr>
        <p:txBody>
          <a:bodyPr>
            <a:normAutofit fontScale="90000"/>
          </a:bodyPr>
          <a:lstStyle/>
          <a:p>
            <a:r>
              <a:rPr lang="en-US" dirty="0"/>
              <a:t>P</a:t>
            </a:r>
            <a:r>
              <a:rPr lang="en-US" dirty="0" smtClean="0"/>
              <a:t>rerequisites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10213"/>
            <a:ext cx="1897431" cy="18974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609" y="2910214"/>
            <a:ext cx="1902254" cy="1902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613" y="2910213"/>
            <a:ext cx="1892659" cy="1903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148" y="2214988"/>
            <a:ext cx="4248334" cy="42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49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730</Words>
  <Application>Microsoft Office PowerPoint</Application>
  <PresentationFormat>Widescreen</PresentationFormat>
  <Paragraphs>149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Consolas</vt:lpstr>
      <vt:lpstr>Segoe WP</vt:lpstr>
      <vt:lpstr>Office Theme</vt:lpstr>
      <vt:lpstr>Real-time Global Illumination</vt:lpstr>
      <vt:lpstr>The Rendering Equation</vt:lpstr>
      <vt:lpstr>Monte Carlo Integration</vt:lpstr>
      <vt:lpstr>State-of-the-art</vt:lpstr>
      <vt:lpstr>What I have been doing?</vt:lpstr>
      <vt:lpstr>A Novel Voxel-based Hybrid Method </vt:lpstr>
      <vt:lpstr>Prerequisites</vt:lpstr>
      <vt:lpstr>Prerequisites</vt:lpstr>
      <vt:lpstr>Prerequisites</vt:lpstr>
      <vt:lpstr>Prerequisites</vt:lpstr>
      <vt:lpstr>Prerequisites</vt:lpstr>
      <vt:lpstr>Prerequisites</vt:lpstr>
      <vt:lpstr>Real-time Bidirectional Path Tracing via Rasterization</vt:lpstr>
      <vt:lpstr>Our Improved Bidirectional Path Tracing</vt:lpstr>
      <vt:lpstr>Technique Dependency</vt:lpstr>
      <vt:lpstr>Real-time Virtual Point Lights Rendering</vt:lpstr>
      <vt:lpstr>Resolving the Singularity Issue by Clamping</vt:lpstr>
      <vt:lpstr>Resolving the VPL Shadow Maps Issue by Voxelization</vt:lpstr>
      <vt:lpstr>Bidirectional Path Tracing</vt:lpstr>
      <vt:lpstr>Generation of Camera Paths</vt:lpstr>
      <vt:lpstr>Performance of Voxel-based technique</vt:lpstr>
      <vt:lpstr>Generation of Light Paths</vt:lpstr>
      <vt:lpstr>Advanced Shader Programming via Shader Model 5.0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Global Illumination</dc:title>
  <dc:creator>孙彻</dc:creator>
  <cp:lastModifiedBy>孙彻</cp:lastModifiedBy>
  <cp:revision>164</cp:revision>
  <dcterms:created xsi:type="dcterms:W3CDTF">2014-12-01T18:59:03Z</dcterms:created>
  <dcterms:modified xsi:type="dcterms:W3CDTF">2014-12-03T04:06:49Z</dcterms:modified>
</cp:coreProperties>
</file>